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9260800" cy="4206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48" userDrawn="1">
          <p15:clr>
            <a:srgbClr val="A4A3A4"/>
          </p15:clr>
        </p15:guide>
        <p15:guide id="2" pos="9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56"/>
  </p:normalViewPr>
  <p:slideViewPr>
    <p:cSldViewPr snapToGrid="0" snapToObjects="1">
      <p:cViewPr>
        <p:scale>
          <a:sx n="17" d="100"/>
          <a:sy n="17" d="100"/>
        </p:scale>
        <p:origin x="3504" y="272"/>
      </p:cViewPr>
      <p:guideLst>
        <p:guide orient="horz" pos="13248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360BB-72D6-4E4C-BAA1-9F93284541B3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5850" y="1143000"/>
            <a:ext cx="2146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56BBD-034B-5E47-88A5-13610543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1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56BBD-034B-5E47-88A5-1361054385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6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6883826"/>
            <a:ext cx="24871680" cy="14643947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22092500"/>
            <a:ext cx="21945600" cy="10155340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4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4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939762" y="2239433"/>
            <a:ext cx="6309360" cy="356459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682" y="2239433"/>
            <a:ext cx="18562320" cy="356459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2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442" y="10486402"/>
            <a:ext cx="25237440" cy="17496787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6442" y="28148716"/>
            <a:ext cx="25237440" cy="9201147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9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680" y="11197167"/>
            <a:ext cx="12435840" cy="26688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13280" y="11197167"/>
            <a:ext cx="12435840" cy="26688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3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1" y="2239442"/>
            <a:ext cx="25237440" cy="813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494" y="10311133"/>
            <a:ext cx="12378688" cy="5053327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5494" y="15364460"/>
            <a:ext cx="12378688" cy="22598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13282" y="10311133"/>
            <a:ext cx="12439651" cy="5053327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13282" y="15364460"/>
            <a:ext cx="12439651" cy="22598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8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6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1" y="2804160"/>
            <a:ext cx="9437370" cy="981456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651" y="6056216"/>
            <a:ext cx="14813280" cy="29891567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5491" y="12618720"/>
            <a:ext cx="9437370" cy="23377740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7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1" y="2804160"/>
            <a:ext cx="9437370" cy="981456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39651" y="6056216"/>
            <a:ext cx="14813280" cy="29891567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5491" y="12618720"/>
            <a:ext cx="9437370" cy="23377740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0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2239442"/>
            <a:ext cx="2523744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11197167"/>
            <a:ext cx="2523744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38985623"/>
            <a:ext cx="658368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04A6-03EE-E648-A272-976E7008DB2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0" y="38985623"/>
            <a:ext cx="987552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65440" y="38985623"/>
            <a:ext cx="658368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7E4D0-03C6-2549-9909-61455CFF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1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D31247-610D-7F49-97B6-0D62FF69BECE}"/>
              </a:ext>
            </a:extLst>
          </p:cNvPr>
          <p:cNvSpPr/>
          <p:nvPr/>
        </p:nvSpPr>
        <p:spPr>
          <a:xfrm>
            <a:off x="0" y="-43006"/>
            <a:ext cx="29260800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0C52C1B-9FC8-D04D-B117-75D2B5A7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60" y="-43006"/>
            <a:ext cx="29264243" cy="42083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360C5D-9017-1E43-A75D-22FCA9D6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950" y="7180443"/>
            <a:ext cx="6659979" cy="120121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480369-0FCF-294B-A4FF-C46BB0D5A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3941" y="7487317"/>
            <a:ext cx="6574492" cy="533728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BA4A9BC-BE6B-4D44-B0CC-CE03A96733E1}"/>
              </a:ext>
            </a:extLst>
          </p:cNvPr>
          <p:cNvSpPr/>
          <p:nvPr/>
        </p:nvSpPr>
        <p:spPr>
          <a:xfrm>
            <a:off x="6046354" y="1269815"/>
            <a:ext cx="17168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 Experimental Study of Cellular Data Offloading in Urban and University Scenarios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45EB40-F4FE-184E-9793-A1F0926F3CB8}"/>
              </a:ext>
            </a:extLst>
          </p:cNvPr>
          <p:cNvSpPr/>
          <p:nvPr/>
        </p:nvSpPr>
        <p:spPr>
          <a:xfrm>
            <a:off x="5803710" y="5169274"/>
            <a:ext cx="171149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Jeffery Wang and Ning Wang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6E2500-2489-F544-BBAF-13F09D7DC522}"/>
              </a:ext>
            </a:extLst>
          </p:cNvPr>
          <p:cNvSpPr/>
          <p:nvPr/>
        </p:nvSpPr>
        <p:spPr>
          <a:xfrm>
            <a:off x="5446633" y="6468374"/>
            <a:ext cx="18367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Department of Computer Science, Rowan University, Glassboro, USA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529E9E-9C47-1146-A1C9-A1E2B5E1D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8439" y="13325255"/>
            <a:ext cx="6574492" cy="5289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BFF3EF-2EE7-B44B-8E61-95E53B84F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24040" y="26050666"/>
            <a:ext cx="6289295" cy="6547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B56B9F-AE83-5041-AF87-A6729C06E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4147" y="26111196"/>
            <a:ext cx="6319482" cy="6636568"/>
          </a:xfrm>
          <a:prstGeom prst="rect">
            <a:avLst/>
          </a:prstGeom>
        </p:spPr>
      </p:pic>
      <p:sp>
        <p:nvSpPr>
          <p:cNvPr id="36" name="Alternate Process 35">
            <a:extLst>
              <a:ext uri="{FF2B5EF4-FFF2-40B4-BE49-F238E27FC236}">
                <a16:creationId xmlns:a16="http://schemas.microsoft.com/office/drawing/2014/main" id="{842B851B-EBAB-5E4A-BC51-10F4BEAD2F66}"/>
              </a:ext>
            </a:extLst>
          </p:cNvPr>
          <p:cNvSpPr/>
          <p:nvPr/>
        </p:nvSpPr>
        <p:spPr>
          <a:xfrm>
            <a:off x="413325" y="19344399"/>
            <a:ext cx="14085597" cy="173107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2DF3B077-2DAC-1A4B-8321-EF53206C5A7E}"/>
              </a:ext>
            </a:extLst>
          </p:cNvPr>
          <p:cNvSpPr/>
          <p:nvPr/>
        </p:nvSpPr>
        <p:spPr>
          <a:xfrm>
            <a:off x="808800" y="7481316"/>
            <a:ext cx="12976373" cy="1153587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6586FCE8-F89D-CD40-B52F-81729C89702B}"/>
              </a:ext>
            </a:extLst>
          </p:cNvPr>
          <p:cNvSpPr/>
          <p:nvPr/>
        </p:nvSpPr>
        <p:spPr>
          <a:xfrm>
            <a:off x="14773525" y="19293886"/>
            <a:ext cx="13719433" cy="1736127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0E0506-E0BB-EE43-B24B-A7CC52688D92}"/>
              </a:ext>
            </a:extLst>
          </p:cNvPr>
          <p:cNvSpPr/>
          <p:nvPr/>
        </p:nvSpPr>
        <p:spPr>
          <a:xfrm>
            <a:off x="778996" y="12251785"/>
            <a:ext cx="12818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explored how much data can be offloaded to the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networks in the delay-sensitive applications in Urban and University scenarios.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B719A2-52DE-E444-B889-9FE35340787E}"/>
              </a:ext>
            </a:extLst>
          </p:cNvPr>
          <p:cNvSpPr/>
          <p:nvPr/>
        </p:nvSpPr>
        <p:spPr>
          <a:xfrm>
            <a:off x="906694" y="20555003"/>
            <a:ext cx="131421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built a networked system, i.e., a smartphone application and a backend server, to conduct experiments.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C8DFBC-45A8-DA4B-9A36-2058DC3247FD}"/>
              </a:ext>
            </a:extLst>
          </p:cNvPr>
          <p:cNvSpPr/>
          <p:nvPr/>
        </p:nvSpPr>
        <p:spPr>
          <a:xfrm>
            <a:off x="943442" y="8677883"/>
            <a:ext cx="1301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One limiting factor that slows down our connectivity is latency, through cellular and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connections within different environments.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1BE031-9D9C-2A48-9258-BA801074661F}"/>
              </a:ext>
            </a:extLst>
          </p:cNvPr>
          <p:cNvSpPr/>
          <p:nvPr/>
        </p:nvSpPr>
        <p:spPr>
          <a:xfrm>
            <a:off x="4764320" y="7368293"/>
            <a:ext cx="558358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Introduction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67C98D-8CE6-B441-94C5-965DD8023042}"/>
              </a:ext>
            </a:extLst>
          </p:cNvPr>
          <p:cNvSpPr/>
          <p:nvPr/>
        </p:nvSpPr>
        <p:spPr>
          <a:xfrm>
            <a:off x="3973651" y="19167421"/>
            <a:ext cx="69497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Methodology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0657F6-2BA0-A74B-9E89-9B0152BA47F1}"/>
              </a:ext>
            </a:extLst>
          </p:cNvPr>
          <p:cNvSpPr/>
          <p:nvPr/>
        </p:nvSpPr>
        <p:spPr>
          <a:xfrm>
            <a:off x="14732993" y="33938701"/>
            <a:ext cx="138779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interface has a much larger latency in the center city, Philadelphia. However, the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interface has a smaller latency at Rowan University.</a:t>
            </a:r>
          </a:p>
        </p:txBody>
      </p:sp>
      <p:pic>
        <p:nvPicPr>
          <p:cNvPr id="1028" name="Picture 4" descr="page26image779400096">
            <a:extLst>
              <a:ext uri="{FF2B5EF4-FFF2-40B4-BE49-F238E27FC236}">
                <a16:creationId xmlns:a16="http://schemas.microsoft.com/office/drawing/2014/main" id="{EB3D9D05-F37F-3646-84E2-054B4161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767" y="2497350"/>
            <a:ext cx="4538048" cy="4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B77F5D-8070-2143-8831-004CD91CF3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745" y="4355225"/>
            <a:ext cx="6911772" cy="27432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53EF4A0-4967-1C4D-91EA-49F77923E5D9}"/>
              </a:ext>
            </a:extLst>
          </p:cNvPr>
          <p:cNvSpPr/>
          <p:nvPr/>
        </p:nvSpPr>
        <p:spPr>
          <a:xfrm>
            <a:off x="16530577" y="19473319"/>
            <a:ext cx="10355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 and Discussions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448455-D458-8F4D-B55E-4864D31F8188}"/>
              </a:ext>
            </a:extLst>
          </p:cNvPr>
          <p:cNvSpPr/>
          <p:nvPr/>
        </p:nvSpPr>
        <p:spPr>
          <a:xfrm>
            <a:off x="993665" y="27457345"/>
            <a:ext cx="128513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first method used was measuring specifically the time server side by sending two packets: one to establish the connection through a ping, and one possessing the actual data. The time was then measured for both packets to be received to give the RTT of the data.</a:t>
            </a:r>
          </a:p>
          <a:p>
            <a:pPr algn="ctr"/>
            <a:endParaRPr lang="en-US" sz="4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endParaRPr lang="en-US" sz="4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32" name="Picture 8" descr="page8image782688928">
            <a:extLst>
              <a:ext uri="{FF2B5EF4-FFF2-40B4-BE49-F238E27FC236}">
                <a16:creationId xmlns:a16="http://schemas.microsoft.com/office/drawing/2014/main" id="{0726B766-4EB0-3E43-BA06-64045916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8image782688928">
            <a:extLst>
              <a:ext uri="{FF2B5EF4-FFF2-40B4-BE49-F238E27FC236}">
                <a16:creationId xmlns:a16="http://schemas.microsoft.com/office/drawing/2014/main" id="{1B1DACD9-BCB4-654D-BD39-5DF95DF0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7156A2-ED61-6D4B-A52B-547D8B9330B4}"/>
              </a:ext>
            </a:extLst>
          </p:cNvPr>
          <p:cNvSpPr/>
          <p:nvPr/>
        </p:nvSpPr>
        <p:spPr>
          <a:xfrm>
            <a:off x="16630501" y="12857227"/>
            <a:ext cx="378061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 Philadelphia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D8AD4-8E2D-C942-A2C9-C17FFB86D47E}"/>
              </a:ext>
            </a:extLst>
          </p:cNvPr>
          <p:cNvSpPr/>
          <p:nvPr/>
        </p:nvSpPr>
        <p:spPr>
          <a:xfrm>
            <a:off x="993665" y="30841705"/>
            <a:ext cx="128513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sequential method took out the initial ping and instead sends a file via a threaded socket server. On the server side it takes files send form the phone and tracks the time the connection is established to when the file is fully received.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15A05-3A28-B24A-A378-61511B700967}"/>
              </a:ext>
            </a:extLst>
          </p:cNvPr>
          <p:cNvSpPr/>
          <p:nvPr/>
        </p:nvSpPr>
        <p:spPr>
          <a:xfrm>
            <a:off x="16693934" y="32725346"/>
            <a:ext cx="41135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2. Philadelphia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D354F-0578-064E-8A1D-08189E831D75}"/>
              </a:ext>
            </a:extLst>
          </p:cNvPr>
          <p:cNvSpPr/>
          <p:nvPr/>
        </p:nvSpPr>
        <p:spPr>
          <a:xfrm>
            <a:off x="23763152" y="32696176"/>
            <a:ext cx="3732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2. Rowan University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4FFFF-F754-4A49-80A5-291EB1CCB3D3}"/>
              </a:ext>
            </a:extLst>
          </p:cNvPr>
          <p:cNvSpPr/>
          <p:nvPr/>
        </p:nvSpPr>
        <p:spPr>
          <a:xfrm>
            <a:off x="14859012" y="20629190"/>
            <a:ext cx="13633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Cumulative Distribution Function (CDF) results of latency measurement by using the proposed testbed are shown in </a:t>
            </a:r>
          </a:p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09FD1A-7F16-D248-9F1A-4319483322BF}"/>
              </a:ext>
            </a:extLst>
          </p:cNvPr>
          <p:cNvSpPr/>
          <p:nvPr/>
        </p:nvSpPr>
        <p:spPr>
          <a:xfrm>
            <a:off x="16693934" y="18653953"/>
            <a:ext cx="36519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 Rowan University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D40A3-DE81-7F4F-9A75-7F53E74683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2398" y="14168545"/>
            <a:ext cx="5865258" cy="4206262"/>
          </a:xfrm>
          <a:prstGeom prst="rect">
            <a:avLst/>
          </a:prstGeom>
        </p:spPr>
      </p:pic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07DFE0D0-E963-C24C-B654-49B1AE0705B2}"/>
              </a:ext>
            </a:extLst>
          </p:cNvPr>
          <p:cNvSpPr/>
          <p:nvPr/>
        </p:nvSpPr>
        <p:spPr>
          <a:xfrm>
            <a:off x="14785228" y="36827101"/>
            <a:ext cx="13866216" cy="502484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A4F116-44F3-2A47-985D-F4C3ED76BFAD}"/>
              </a:ext>
            </a:extLst>
          </p:cNvPr>
          <p:cNvSpPr/>
          <p:nvPr/>
        </p:nvSpPr>
        <p:spPr>
          <a:xfrm>
            <a:off x="808800" y="10739838"/>
            <a:ext cx="129531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There are a ton of opportunity's to find more cost-efficient for network related tasks.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189417-3006-F344-9CEB-E8203F3FD7B7}"/>
              </a:ext>
            </a:extLst>
          </p:cNvPr>
          <p:cNvSpPr/>
          <p:nvPr/>
        </p:nvSpPr>
        <p:spPr>
          <a:xfrm>
            <a:off x="369610" y="33517715"/>
            <a:ext cx="137439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When collecting the data two smartphones were used simultaneity. One to send packets via cellular, while the other over the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interface. We used Xfinity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hotspots to collect data for out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interface around the city.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81BFF-198B-DC41-B53A-60DFE595D83A}"/>
              </a:ext>
            </a:extLst>
          </p:cNvPr>
          <p:cNvSpPr/>
          <p:nvPr/>
        </p:nvSpPr>
        <p:spPr>
          <a:xfrm>
            <a:off x="14561325" y="37874109"/>
            <a:ext cx="13719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established a networked testbed to measure the smartphone’s connection latency on both interfaces. The results show that different locations have different latency's.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E06E6-6B39-A94B-8775-CD00D39C939A}"/>
              </a:ext>
            </a:extLst>
          </p:cNvPr>
          <p:cNvSpPr/>
          <p:nvPr/>
        </p:nvSpPr>
        <p:spPr>
          <a:xfrm>
            <a:off x="14268613" y="36691131"/>
            <a:ext cx="146304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Future Works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8AB91A-D38B-9D42-A50A-9888A7FD209F}"/>
              </a:ext>
            </a:extLst>
          </p:cNvPr>
          <p:cNvSpPr/>
          <p:nvPr/>
        </p:nvSpPr>
        <p:spPr>
          <a:xfrm>
            <a:off x="15317232" y="40198323"/>
            <a:ext cx="13018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Our future work is to propose data offloading algorithm to optimally determine the data offloading strategies.</a:t>
            </a: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C7413BA9-0C19-5D47-A242-FBC4B66DAF95}"/>
              </a:ext>
            </a:extLst>
          </p:cNvPr>
          <p:cNvSpPr/>
          <p:nvPr/>
        </p:nvSpPr>
        <p:spPr>
          <a:xfrm>
            <a:off x="536746" y="36893126"/>
            <a:ext cx="13962176" cy="492256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1ABDD-089A-7544-9860-6231CD6B77ED}"/>
              </a:ext>
            </a:extLst>
          </p:cNvPr>
          <p:cNvSpPr/>
          <p:nvPr/>
        </p:nvSpPr>
        <p:spPr>
          <a:xfrm>
            <a:off x="5603000" y="36880367"/>
            <a:ext cx="34131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Reference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EC9973-0724-8746-AB23-F0B47AE0ED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739" y="22214239"/>
            <a:ext cx="12473554" cy="440120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8C022C3-58DB-C345-93B5-D4E657B20604}"/>
              </a:ext>
            </a:extLst>
          </p:cNvPr>
          <p:cNvSpPr/>
          <p:nvPr/>
        </p:nvSpPr>
        <p:spPr>
          <a:xfrm>
            <a:off x="5916341" y="26668468"/>
            <a:ext cx="33586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 Socket Server flow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64CBEC-B46B-C64C-B9E8-67952C67E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8611" y="14168545"/>
            <a:ext cx="5657652" cy="418403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0EBA3CD-A946-D742-9DB4-44BFF8CA9679}"/>
              </a:ext>
            </a:extLst>
          </p:cNvPr>
          <p:cNvSpPr/>
          <p:nvPr/>
        </p:nvSpPr>
        <p:spPr>
          <a:xfrm>
            <a:off x="14812235" y="23206147"/>
            <a:ext cx="137194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observed that the data latency in both interfaces increases along with the packet sizes. In addition, the </a:t>
            </a:r>
            <a:r>
              <a:rPr lang="en-US" sz="4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interface is more sensitive compared with the cellular interface in both scenarios.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7DB48E-9570-2548-88B0-6224C3B0B75A}"/>
              </a:ext>
            </a:extLst>
          </p:cNvPr>
          <p:cNvSpPr/>
          <p:nvPr/>
        </p:nvSpPr>
        <p:spPr>
          <a:xfrm>
            <a:off x="9133921" y="18363088"/>
            <a:ext cx="322884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Xfinity </a:t>
            </a:r>
            <a:r>
              <a:rPr lang="en-US" sz="25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WiFi</a:t>
            </a:r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Hotspots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61B5CC-B51E-8E40-833E-ABA5F610B28A}"/>
              </a:ext>
            </a:extLst>
          </p:cNvPr>
          <p:cNvSpPr/>
          <p:nvPr/>
        </p:nvSpPr>
        <p:spPr>
          <a:xfrm>
            <a:off x="3149899" y="18408039"/>
            <a:ext cx="322884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Mobile offloading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79E394-2919-F443-8BDD-2264DA4108A2}"/>
              </a:ext>
            </a:extLst>
          </p:cNvPr>
          <p:cNvSpPr/>
          <p:nvPr/>
        </p:nvSpPr>
        <p:spPr>
          <a:xfrm>
            <a:off x="1174704" y="37791550"/>
            <a:ext cx="125937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Engelsma</a:t>
            </a:r>
            <a:r>
              <a:rPr lang="en-US" sz="4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J. (2005). [Image]. Retrieved from https://</a:t>
            </a:r>
            <a:r>
              <a:rPr lang="en-US" sz="40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images.app.goo.gl</a:t>
            </a:r>
            <a:r>
              <a:rPr lang="en-US" sz="4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/sBU853Mjj5Pu8fwo6</a:t>
            </a:r>
            <a:endParaRPr lang="en-US" sz="4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14B862-85CA-1742-8FDB-01B450966AFF}"/>
              </a:ext>
            </a:extLst>
          </p:cNvPr>
          <p:cNvSpPr/>
          <p:nvPr/>
        </p:nvSpPr>
        <p:spPr>
          <a:xfrm>
            <a:off x="859169" y="39350524"/>
            <a:ext cx="134841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en-US" sz="4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Ahmad, M. (2018). </a:t>
            </a:r>
            <a:r>
              <a:rPr lang="en-US" sz="4000" i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Description of Mobile Data Offloading</a:t>
            </a:r>
            <a:r>
              <a:rPr lang="en-US" sz="4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 [Image]. Retrieved from https://</a:t>
            </a:r>
            <a:r>
              <a:rPr lang="en-US" sz="40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www.researchgate.net</a:t>
            </a:r>
            <a:r>
              <a:rPr lang="en-US" sz="4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/figure/Description-of-Mobile-Data-Offloading_fig2_326030064</a:t>
            </a:r>
            <a:endParaRPr lang="en-US" sz="4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1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1895</TotalTime>
  <Words>459</Words>
  <Application>Microsoft Macintosh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Source Sans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Jeffrey</dc:creator>
  <cp:lastModifiedBy>Wang, Jeffrey</cp:lastModifiedBy>
  <cp:revision>28</cp:revision>
  <dcterms:created xsi:type="dcterms:W3CDTF">2019-10-29T18:44:19Z</dcterms:created>
  <dcterms:modified xsi:type="dcterms:W3CDTF">2019-10-31T16:33:55Z</dcterms:modified>
</cp:coreProperties>
</file>